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66" r:id="rId5"/>
    <p:sldId id="267" r:id="rId6"/>
    <p:sldId id="268" r:id="rId7"/>
    <p:sldId id="269" r:id="rId8"/>
    <p:sldId id="270" r:id="rId9"/>
    <p:sldId id="273" r:id="rId10"/>
    <p:sldId id="274" r:id="rId11"/>
    <p:sldId id="275" r:id="rId12"/>
    <p:sldId id="279" r:id="rId13"/>
    <p:sldId id="276" r:id="rId14"/>
    <p:sldId id="289" r:id="rId15"/>
    <p:sldId id="290" r:id="rId16"/>
    <p:sldId id="278" r:id="rId17"/>
    <p:sldId id="280" r:id="rId18"/>
    <p:sldId id="281" r:id="rId19"/>
    <p:sldId id="291" r:id="rId20"/>
    <p:sldId id="292" r:id="rId21"/>
    <p:sldId id="294" r:id="rId2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75"/>
    <p:restoredTop sz="92550"/>
  </p:normalViewPr>
  <p:slideViewPr>
    <p:cSldViewPr snapToGrid="0" snapToObjects="1" showGuides="1">
      <p:cViewPr varScale="1">
        <p:scale>
          <a:sx n="93" d="100"/>
          <a:sy n="93" d="100"/>
        </p:scale>
        <p:origin x="216" y="9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/>
            <a:t>IRR for 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55109" y="-1811648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Women of child bearing age.</a:t>
          </a:r>
        </a:p>
      </dsp:txBody>
      <dsp:txXfrm rot="-5400000">
        <a:off x="2381416" y="85781"/>
        <a:ext cx="4209894" cy="438772"/>
      </dsp:txXfrm>
    </dsp:sp>
    <dsp:sp modelId="{9CEE5C98-F606-3942-9563-F5F9F75C949C}">
      <dsp:nvSpPr>
        <dsp:cNvPr id="0" name=""/>
        <dsp:cNvSpPr/>
      </dsp:nvSpPr>
      <dsp:spPr>
        <a:xfrm>
          <a:off x="0" y="1263"/>
          <a:ext cx="2381416" cy="607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Participants/population</a:t>
          </a:r>
        </a:p>
      </dsp:txBody>
      <dsp:txXfrm>
        <a:off x="29671" y="30934"/>
        <a:ext cx="2322074" cy="548463"/>
      </dsp:txXfrm>
    </dsp:sp>
    <dsp:sp modelId="{5E74BF3B-8154-7741-ABA6-D76F3DA68C62}">
      <dsp:nvSpPr>
        <dsp:cNvPr id="0" name=""/>
        <dsp:cNvSpPr/>
      </dsp:nvSpPr>
      <dsp:spPr>
        <a:xfrm rot="5400000">
          <a:off x="4255109" y="-1173452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Pregnancy; postpartum.</a:t>
          </a:r>
        </a:p>
      </dsp:txBody>
      <dsp:txXfrm rot="-5400000">
        <a:off x="2381416" y="723977"/>
        <a:ext cx="4209894" cy="438772"/>
      </dsp:txXfrm>
    </dsp:sp>
    <dsp:sp modelId="{331071BC-4103-D84D-9EC4-665B9816D31E}">
      <dsp:nvSpPr>
        <dsp:cNvPr id="0" name=""/>
        <dsp:cNvSpPr/>
      </dsp:nvSpPr>
      <dsp:spPr>
        <a:xfrm>
          <a:off x="0" y="639459"/>
          <a:ext cx="2381416" cy="607805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Exposure(s)</a:t>
          </a:r>
        </a:p>
      </dsp:txBody>
      <dsp:txXfrm>
        <a:off x="29671" y="669130"/>
        <a:ext cx="2322074" cy="548463"/>
      </dsp:txXfrm>
    </dsp:sp>
    <dsp:sp modelId="{2E0DD120-66B0-1E4D-8134-F5AECCA862A1}">
      <dsp:nvSpPr>
        <dsp:cNvPr id="0" name=""/>
        <dsp:cNvSpPr/>
      </dsp:nvSpPr>
      <dsp:spPr>
        <a:xfrm rot="5400000">
          <a:off x="4255109" y="-535255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Non pregnant/ postpartum women.</a:t>
          </a:r>
        </a:p>
      </dsp:txBody>
      <dsp:txXfrm rot="-5400000">
        <a:off x="2381416" y="1362174"/>
        <a:ext cx="4209894" cy="438772"/>
      </dsp:txXfrm>
    </dsp:sp>
    <dsp:sp modelId="{FA9C712F-F88A-3545-A151-917A4DBAC1B0}">
      <dsp:nvSpPr>
        <dsp:cNvPr id="0" name=""/>
        <dsp:cNvSpPr/>
      </dsp:nvSpPr>
      <dsp:spPr>
        <a:xfrm>
          <a:off x="0" y="1277656"/>
          <a:ext cx="2381416" cy="607805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Comparator(s)/control</a:t>
          </a:r>
        </a:p>
      </dsp:txBody>
      <dsp:txXfrm>
        <a:off x="29671" y="1307327"/>
        <a:ext cx="2322074" cy="548463"/>
      </dsp:txXfrm>
    </dsp:sp>
    <dsp:sp modelId="{E1E4E151-D6CA-364D-A329-5AA699EAC624}">
      <dsp:nvSpPr>
        <dsp:cNvPr id="0" name=""/>
        <dsp:cNvSpPr/>
      </dsp:nvSpPr>
      <dsp:spPr>
        <a:xfrm rot="5400000">
          <a:off x="4255109" y="102940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IRR for tuberculosis</a:t>
          </a:r>
        </a:p>
      </dsp:txBody>
      <dsp:txXfrm rot="-5400000">
        <a:off x="2381416" y="2000369"/>
        <a:ext cx="4209894" cy="438772"/>
      </dsp:txXfrm>
    </dsp:sp>
    <dsp:sp modelId="{255EF8C4-19D2-6A40-B8BF-50C2A89EB65C}">
      <dsp:nvSpPr>
        <dsp:cNvPr id="0" name=""/>
        <dsp:cNvSpPr/>
      </dsp:nvSpPr>
      <dsp:spPr>
        <a:xfrm>
          <a:off x="0" y="1915852"/>
          <a:ext cx="2381416" cy="607805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Outcome </a:t>
          </a:r>
        </a:p>
      </dsp:txBody>
      <dsp:txXfrm>
        <a:off x="29671" y="1945523"/>
        <a:ext cx="2322074" cy="548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93399" y="-1734190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First author, year, country, journal of publication, study type, population, exposures, controls</a:t>
          </a:r>
        </a:p>
      </dsp:txBody>
      <dsp:txXfrm rot="-5400000">
        <a:off x="2381417" y="107553"/>
        <a:ext cx="4203869" cy="550142"/>
      </dsp:txXfrm>
    </dsp:sp>
    <dsp:sp modelId="{F88BEFAE-1D37-5E46-829D-0BF74BA4460A}">
      <dsp:nvSpPr>
        <dsp:cNvPr id="0" name=""/>
        <dsp:cNvSpPr/>
      </dsp:nvSpPr>
      <dsp:spPr>
        <a:xfrm>
          <a:off x="0" y="1584"/>
          <a:ext cx="2381416" cy="762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Study characteristics </a:t>
          </a:r>
        </a:p>
      </dsp:txBody>
      <dsp:txXfrm>
        <a:off x="37202" y="38786"/>
        <a:ext cx="2307012" cy="687676"/>
      </dsp:txXfrm>
    </dsp:sp>
    <dsp:sp modelId="{72615C30-8A60-8248-918C-872A5E2DC2D8}">
      <dsp:nvSpPr>
        <dsp:cNvPr id="0" name=""/>
        <dsp:cNvSpPr/>
      </dsp:nvSpPr>
      <dsp:spPr>
        <a:xfrm rot="5400000">
          <a:off x="4193399" y="-934005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Age</a:t>
          </a:r>
        </a:p>
      </dsp:txBody>
      <dsp:txXfrm rot="-5400000">
        <a:off x="2381417" y="907738"/>
        <a:ext cx="4203869" cy="550142"/>
      </dsp:txXfrm>
    </dsp:sp>
    <dsp:sp modelId="{9807454B-8CF7-8241-B167-8E96F596F3A6}">
      <dsp:nvSpPr>
        <dsp:cNvPr id="0" name=""/>
        <dsp:cNvSpPr/>
      </dsp:nvSpPr>
      <dsp:spPr>
        <a:xfrm>
          <a:off x="0" y="801768"/>
          <a:ext cx="2381416" cy="76208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demographics </a:t>
          </a:r>
        </a:p>
      </dsp:txBody>
      <dsp:txXfrm>
        <a:off x="37202" y="838970"/>
        <a:ext cx="2307012" cy="687676"/>
      </dsp:txXfrm>
    </dsp:sp>
    <dsp:sp modelId="{959B80BB-CE56-A74B-BC0A-49F0DA99B222}">
      <dsp:nvSpPr>
        <dsp:cNvPr id="0" name=""/>
        <dsp:cNvSpPr/>
      </dsp:nvSpPr>
      <dsp:spPr>
        <a:xfrm rot="5400000">
          <a:off x="4193399" y="-133821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HIV status</a:t>
          </a:r>
        </a:p>
      </dsp:txBody>
      <dsp:txXfrm rot="-5400000">
        <a:off x="2381417" y="1707922"/>
        <a:ext cx="4203869" cy="550142"/>
      </dsp:txXfrm>
    </dsp:sp>
    <dsp:sp modelId="{69F5AFBC-97BB-5148-B382-2CAC9CF582AC}">
      <dsp:nvSpPr>
        <dsp:cNvPr id="0" name=""/>
        <dsp:cNvSpPr/>
      </dsp:nvSpPr>
      <dsp:spPr>
        <a:xfrm>
          <a:off x="0" y="1601953"/>
          <a:ext cx="2381416" cy="76208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characteristics </a:t>
          </a:r>
        </a:p>
      </dsp:txBody>
      <dsp:txXfrm>
        <a:off x="37202" y="1639155"/>
        <a:ext cx="2307012" cy="687676"/>
      </dsp:txXfrm>
    </dsp:sp>
    <dsp:sp modelId="{495FA9D2-C1BE-BD48-8FA0-52EA300523E3}">
      <dsp:nvSpPr>
        <dsp:cNvPr id="0" name=""/>
        <dsp:cNvSpPr/>
      </dsp:nvSpPr>
      <dsp:spPr>
        <a:xfrm rot="5400000">
          <a:off x="4193399" y="666363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Active TB cases, IRR, OR</a:t>
          </a:r>
        </a:p>
      </dsp:txBody>
      <dsp:txXfrm rot="-5400000">
        <a:off x="2381417" y="2508107"/>
        <a:ext cx="4203869" cy="550142"/>
      </dsp:txXfrm>
    </dsp:sp>
    <dsp:sp modelId="{D48605BA-0993-E94E-ACEC-C4D63B19B049}">
      <dsp:nvSpPr>
        <dsp:cNvPr id="0" name=""/>
        <dsp:cNvSpPr/>
      </dsp:nvSpPr>
      <dsp:spPr>
        <a:xfrm>
          <a:off x="0" y="2402138"/>
          <a:ext cx="2381416" cy="76208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Outcome data </a:t>
          </a:r>
        </a:p>
      </dsp:txBody>
      <dsp:txXfrm>
        <a:off x="37202" y="2439340"/>
        <a:ext cx="2307012" cy="687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2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18B31-B944-4246-8514-620D2F25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7035476" y="969264"/>
            <a:ext cx="2145100" cy="352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1331089" y="3520800"/>
            <a:ext cx="6615047" cy="2893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Nyashadzaishe Mafirakureva, Pete Dodd</a:t>
            </a:r>
            <a:endParaRPr lang="en-GB" sz="18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80746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5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Estimation of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1036C9C-AB8A-AF40-87B0-4726BB57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6" y="721590"/>
            <a:ext cx="6636451" cy="43916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39938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114453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BBB925-D105-C144-8E1B-7D03ABDD0921}"/>
                  </a:ext>
                </a:extLst>
              </p:cNvPr>
              <p:cNvSpPr txBox="1"/>
              <p:nvPr/>
            </p:nvSpPr>
            <p:spPr>
              <a:xfrm>
                <a:off x="83127" y="1663546"/>
                <a:ext cx="8913091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𝐸𝑠𝑡𝑖𝑚𝑎𝑡𝑒𝑑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𝑖𝑛𝑐𝑖𝑑𝑒𝑛𝑡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𝑇𝐵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𝑐𝑎𝑠𝑒𝑠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𝑑𝑢𝑟𝑖𝑛𝑔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𝑝𝑟𝑒𝑔𝑛𝑎𝑛𝑐𝑦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𝐵𝑖𝑟𝑡h𝑠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𝑖𝑛𝑐𝑖𝑑𝑒𝑛𝑡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𝑇𝐵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280/365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𝑜𝑝𝑢𝑙𝑎𝑡𝑖𝑜𝑛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BBB925-D105-C144-8E1B-7D03ABDD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663546"/>
                <a:ext cx="8913091" cy="448136"/>
              </a:xfrm>
              <a:prstGeom prst="rect">
                <a:avLst/>
              </a:prstGeom>
              <a:blipFill>
                <a:blip r:embed="rId3"/>
                <a:stretch>
                  <a:fillRect t="-5556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9A4C1-8F8E-0A42-927F-142498D465EB}"/>
                  </a:ext>
                </a:extLst>
              </p:cNvPr>
              <p:cNvSpPr txBox="1"/>
              <p:nvPr/>
            </p:nvSpPr>
            <p:spPr>
              <a:xfrm>
                <a:off x="193965" y="2986809"/>
                <a:ext cx="8802254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𝐸𝑠𝑡𝑖𝑚𝑎𝑡𝑒𝑑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𝑖𝑛𝑐𝑖𝑑𝑒𝑛𝑡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𝑇𝐵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𝑐𝑎𝑠𝑒𝑠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𝑑𝑢𝑟𝑖𝑛𝑔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𝑝𝑜𝑠𝑡𝑝𝑎𝑟𝑡𝑢𝑚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𝐵𝑖𝑟𝑡h𝑠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𝑖𝑛𝑐𝑖𝑑𝑒𝑛𝑡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𝑇𝐵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90/365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9A4C1-8F8E-0A42-927F-142498D4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5" y="2986809"/>
                <a:ext cx="8802254" cy="448136"/>
              </a:xfrm>
              <a:prstGeom prst="rect">
                <a:avLst/>
              </a:prstGeom>
              <a:blipFill>
                <a:blip r:embed="rId4"/>
                <a:stretch>
                  <a:fillRect t="-5556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82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</a:t>
            </a:r>
          </a:p>
        </p:txBody>
      </p:sp>
    </p:spTree>
    <p:extLst>
      <p:ext uri="{BB962C8B-B14F-4D97-AF65-F5344CB8AC3E}">
        <p14:creationId xmlns:p14="http://schemas.microsoft.com/office/powerpoint/2010/main" val="337781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</p:spTree>
    <p:extLst>
      <p:ext uri="{BB962C8B-B14F-4D97-AF65-F5344CB8AC3E}">
        <p14:creationId xmlns:p14="http://schemas.microsoft.com/office/powerpoint/2010/main" val="2589164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CB8E-6462-7F49-B734-C3424E0D5C47}"/>
              </a:ext>
            </a:extLst>
          </p:cNvPr>
          <p:cNvSpPr txBox="1"/>
          <p:nvPr/>
        </p:nvSpPr>
        <p:spPr>
          <a:xfrm>
            <a:off x="549685" y="1783070"/>
            <a:ext cx="6615047" cy="16324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4000"/>
              </a:lnSpc>
              <a:spcAft>
                <a:spcPts val="1400"/>
              </a:spcAft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Maecenas fermentum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vitae dui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rutrum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id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Integer vestibulum,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dui, in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14000"/>
              </a:lnSpc>
              <a:spcAft>
                <a:spcPts val="1400"/>
              </a:spcAft>
            </a:pP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dui id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urna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at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nisi id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Integer vestibulum,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dui, in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3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83070"/>
            <a:ext cx="6615047" cy="2171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TB associated with negative outcomes (mortality, unfavourable pregnancy outcomes, infant TB)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evidence on the risk &amp; burden of TB in pregnancy/postpartum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risk/benefit trade-off of IPT 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885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316726"/>
            <a:ext cx="6615047" cy="35278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countries do not systematically collect data on TB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burden of TB in pregnant women is substantial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confidence interval [CI] 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2018, </a:t>
            </a:r>
            <a:r>
              <a:rPr lang="en-GB" sz="1200" b="1" dirty="0" err="1"/>
              <a:t>Sugarman</a:t>
            </a:r>
            <a:r>
              <a:rPr lang="en-GB" sz="1200" b="1" dirty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12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50308"/>
              </p:ext>
            </p:extLst>
          </p:nvPr>
        </p:nvGraphicFramePr>
        <p:xfrm>
          <a:off x="549685" y="1783070"/>
          <a:ext cx="6615047" cy="252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3962314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380734"/>
            <a:ext cx="6615047" cy="3294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assessed using NIH’s 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Collection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111603"/>
              </p:ext>
            </p:extLst>
          </p:nvPr>
        </p:nvGraphicFramePr>
        <p:xfrm>
          <a:off x="549685" y="1783070"/>
          <a:ext cx="6615047" cy="316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804672"/>
            <a:ext cx="6927564" cy="8620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86" y="1316736"/>
            <a:ext cx="3472058" cy="38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F64F17-70BF-4AD7-B091-0FF1B293678D}">
  <ds:schemaRefs>
    <ds:schemaRef ds:uri="http://schemas.microsoft.com/office/2006/metadata/properties"/>
    <ds:schemaRef ds:uri="http://schemas.microsoft.com/office/infopath/2007/PartnerControls"/>
    <ds:schemaRef ds:uri="c36f8d22-69bc-4269-9993-aeb1a1ee8af8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2249</TotalTime>
  <Words>1690</Words>
  <Application>Microsoft Macintosh PowerPoint</Application>
  <PresentationFormat>On-screen Show (16:9)</PresentationFormat>
  <Paragraphs>270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Nyashadzaishe Mafirakureva</cp:lastModifiedBy>
  <cp:revision>46</cp:revision>
  <dcterms:created xsi:type="dcterms:W3CDTF">2018-09-19T10:34:31Z</dcterms:created>
  <dcterms:modified xsi:type="dcterms:W3CDTF">2019-10-16T00:53:14Z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